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4" r:id="rId3"/>
    <p:sldId id="258" r:id="rId4"/>
    <p:sldId id="266" r:id="rId5"/>
    <p:sldId id="265" r:id="rId6"/>
    <p:sldId id="257" r:id="rId7"/>
    <p:sldId id="259" r:id="rId8"/>
    <p:sldId id="260" r:id="rId9"/>
    <p:sldId id="261" r:id="rId10"/>
    <p:sldId id="262" r:id="rId11"/>
    <p:sldId id="263"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43"/>
  </p:normalViewPr>
  <p:slideViewPr>
    <p:cSldViewPr snapToGrid="0" snapToObjects="1">
      <p:cViewPr>
        <p:scale>
          <a:sx n="90" d="100"/>
          <a:sy n="90" d="100"/>
        </p:scale>
        <p:origin x="800" y="1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694127-DC72-1E46-A5ED-DD2615DF840D}" type="datetimeFigureOut">
              <a:rPr lang="en-US" smtClean="0"/>
              <a:t>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875C40-C5ED-C84D-98E7-1FC355899740}" type="slidenum">
              <a:rPr lang="en-US" smtClean="0"/>
              <a:t>‹#›</a:t>
            </a:fld>
            <a:endParaRPr lang="en-US"/>
          </a:p>
        </p:txBody>
      </p:sp>
    </p:spTree>
    <p:extLst>
      <p:ext uri="{BB962C8B-B14F-4D97-AF65-F5344CB8AC3E}">
        <p14:creationId xmlns:p14="http://schemas.microsoft.com/office/powerpoint/2010/main" val="824128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694127-DC72-1E46-A5ED-DD2615DF840D}" type="datetimeFigureOut">
              <a:rPr lang="en-US" smtClean="0"/>
              <a:t>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875C40-C5ED-C84D-98E7-1FC355899740}" type="slidenum">
              <a:rPr lang="en-US" smtClean="0"/>
              <a:t>‹#›</a:t>
            </a:fld>
            <a:endParaRPr lang="en-US"/>
          </a:p>
        </p:txBody>
      </p:sp>
    </p:spTree>
    <p:extLst>
      <p:ext uri="{BB962C8B-B14F-4D97-AF65-F5344CB8AC3E}">
        <p14:creationId xmlns:p14="http://schemas.microsoft.com/office/powerpoint/2010/main" val="50750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694127-DC72-1E46-A5ED-DD2615DF840D}" type="datetimeFigureOut">
              <a:rPr lang="en-US" smtClean="0"/>
              <a:t>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875C40-C5ED-C84D-98E7-1FC355899740}" type="slidenum">
              <a:rPr lang="en-US" smtClean="0"/>
              <a:t>‹#›</a:t>
            </a:fld>
            <a:endParaRPr lang="en-US"/>
          </a:p>
        </p:txBody>
      </p:sp>
    </p:spTree>
    <p:extLst>
      <p:ext uri="{BB962C8B-B14F-4D97-AF65-F5344CB8AC3E}">
        <p14:creationId xmlns:p14="http://schemas.microsoft.com/office/powerpoint/2010/main" val="419704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694127-DC72-1E46-A5ED-DD2615DF840D}" type="datetimeFigureOut">
              <a:rPr lang="en-US" smtClean="0"/>
              <a:t>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875C40-C5ED-C84D-98E7-1FC355899740}" type="slidenum">
              <a:rPr lang="en-US" smtClean="0"/>
              <a:t>‹#›</a:t>
            </a:fld>
            <a:endParaRPr lang="en-US"/>
          </a:p>
        </p:txBody>
      </p:sp>
    </p:spTree>
    <p:extLst>
      <p:ext uri="{BB962C8B-B14F-4D97-AF65-F5344CB8AC3E}">
        <p14:creationId xmlns:p14="http://schemas.microsoft.com/office/powerpoint/2010/main" val="1299389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694127-DC72-1E46-A5ED-DD2615DF840D}" type="datetimeFigureOut">
              <a:rPr lang="en-US" smtClean="0"/>
              <a:t>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875C40-C5ED-C84D-98E7-1FC355899740}" type="slidenum">
              <a:rPr lang="en-US" smtClean="0"/>
              <a:t>‹#›</a:t>
            </a:fld>
            <a:endParaRPr lang="en-US"/>
          </a:p>
        </p:txBody>
      </p:sp>
    </p:spTree>
    <p:extLst>
      <p:ext uri="{BB962C8B-B14F-4D97-AF65-F5344CB8AC3E}">
        <p14:creationId xmlns:p14="http://schemas.microsoft.com/office/powerpoint/2010/main" val="1080422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694127-DC72-1E46-A5ED-DD2615DF840D}" type="datetimeFigureOut">
              <a:rPr lang="en-US" smtClean="0"/>
              <a:t>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875C40-C5ED-C84D-98E7-1FC355899740}" type="slidenum">
              <a:rPr lang="en-US" smtClean="0"/>
              <a:t>‹#›</a:t>
            </a:fld>
            <a:endParaRPr lang="en-US"/>
          </a:p>
        </p:txBody>
      </p:sp>
    </p:spTree>
    <p:extLst>
      <p:ext uri="{BB962C8B-B14F-4D97-AF65-F5344CB8AC3E}">
        <p14:creationId xmlns:p14="http://schemas.microsoft.com/office/powerpoint/2010/main" val="1690352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694127-DC72-1E46-A5ED-DD2615DF840D}" type="datetimeFigureOut">
              <a:rPr lang="en-US" smtClean="0"/>
              <a:t>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875C40-C5ED-C84D-98E7-1FC355899740}" type="slidenum">
              <a:rPr lang="en-US" smtClean="0"/>
              <a:t>‹#›</a:t>
            </a:fld>
            <a:endParaRPr lang="en-US"/>
          </a:p>
        </p:txBody>
      </p:sp>
    </p:spTree>
    <p:extLst>
      <p:ext uri="{BB962C8B-B14F-4D97-AF65-F5344CB8AC3E}">
        <p14:creationId xmlns:p14="http://schemas.microsoft.com/office/powerpoint/2010/main" val="692074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694127-DC72-1E46-A5ED-DD2615DF840D}" type="datetimeFigureOut">
              <a:rPr lang="en-US" smtClean="0"/>
              <a:t>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875C40-C5ED-C84D-98E7-1FC355899740}" type="slidenum">
              <a:rPr lang="en-US" smtClean="0"/>
              <a:t>‹#›</a:t>
            </a:fld>
            <a:endParaRPr lang="en-US"/>
          </a:p>
        </p:txBody>
      </p:sp>
    </p:spTree>
    <p:extLst>
      <p:ext uri="{BB962C8B-B14F-4D97-AF65-F5344CB8AC3E}">
        <p14:creationId xmlns:p14="http://schemas.microsoft.com/office/powerpoint/2010/main" val="923445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694127-DC72-1E46-A5ED-DD2615DF840D}" type="datetimeFigureOut">
              <a:rPr lang="en-US" smtClean="0"/>
              <a:t>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875C40-C5ED-C84D-98E7-1FC355899740}" type="slidenum">
              <a:rPr lang="en-US" smtClean="0"/>
              <a:t>‹#›</a:t>
            </a:fld>
            <a:endParaRPr lang="en-US"/>
          </a:p>
        </p:txBody>
      </p:sp>
    </p:spTree>
    <p:extLst>
      <p:ext uri="{BB962C8B-B14F-4D97-AF65-F5344CB8AC3E}">
        <p14:creationId xmlns:p14="http://schemas.microsoft.com/office/powerpoint/2010/main" val="486386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694127-DC72-1E46-A5ED-DD2615DF840D}" type="datetimeFigureOut">
              <a:rPr lang="en-US" smtClean="0"/>
              <a:t>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875C40-C5ED-C84D-98E7-1FC355899740}" type="slidenum">
              <a:rPr lang="en-US" smtClean="0"/>
              <a:t>‹#›</a:t>
            </a:fld>
            <a:endParaRPr lang="en-US"/>
          </a:p>
        </p:txBody>
      </p:sp>
    </p:spTree>
    <p:extLst>
      <p:ext uri="{BB962C8B-B14F-4D97-AF65-F5344CB8AC3E}">
        <p14:creationId xmlns:p14="http://schemas.microsoft.com/office/powerpoint/2010/main" val="1375834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694127-DC72-1E46-A5ED-DD2615DF840D}" type="datetimeFigureOut">
              <a:rPr lang="en-US" smtClean="0"/>
              <a:t>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875C40-C5ED-C84D-98E7-1FC355899740}" type="slidenum">
              <a:rPr lang="en-US" smtClean="0"/>
              <a:t>‹#›</a:t>
            </a:fld>
            <a:endParaRPr lang="en-US"/>
          </a:p>
        </p:txBody>
      </p:sp>
    </p:spTree>
    <p:extLst>
      <p:ext uri="{BB962C8B-B14F-4D97-AF65-F5344CB8AC3E}">
        <p14:creationId xmlns:p14="http://schemas.microsoft.com/office/powerpoint/2010/main" val="168737548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694127-DC72-1E46-A5ED-DD2615DF840D}" type="datetimeFigureOut">
              <a:rPr lang="en-US" smtClean="0"/>
              <a:t>6/20/16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875C40-C5ED-C84D-98E7-1FC355899740}" type="slidenum">
              <a:rPr lang="en-US" smtClean="0"/>
              <a:t>‹#›</a:t>
            </a:fld>
            <a:endParaRPr lang="en-US"/>
          </a:p>
        </p:txBody>
      </p:sp>
    </p:spTree>
    <p:extLst>
      <p:ext uri="{BB962C8B-B14F-4D97-AF65-F5344CB8AC3E}">
        <p14:creationId xmlns:p14="http://schemas.microsoft.com/office/powerpoint/2010/main" val="14699515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accounts@plaidcabbageinteriors.com" TargetMode="Externa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NULL" TargetMode="External"/><Relationship Id="rId4" Type="http://schemas.openxmlformats.org/officeDocument/2006/relationships/hyperlink" Target="NULL" TargetMode="External"/><Relationship Id="rId1" Type="http://schemas.openxmlformats.org/officeDocument/2006/relationships/slideLayout" Target="../slideLayouts/slideLayout1.xml"/><Relationship Id="rId2" Type="http://schemas.openxmlformats.org/officeDocument/2006/relationships/hyperlink" Target="NUL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948906" y="1089874"/>
            <a:ext cx="9243273" cy="646331"/>
          </a:xfrm>
          <a:prstGeom prst="rect">
            <a:avLst/>
          </a:prstGeom>
          <a:noFill/>
        </p:spPr>
        <p:txBody>
          <a:bodyPr vert="horz" wrap="square" rtlCol="0" anchor="t" anchorCtr="0">
            <a:noAutofit/>
          </a:bodyPr>
          <a:lstStyle/>
          <a:p>
            <a:r>
              <a:rPr lang="en-US" dirty="0" smtClean="0"/>
              <a:t>General comments:</a:t>
            </a:r>
          </a:p>
          <a:p>
            <a:pPr marL="342900" indent="-342900">
              <a:buFont typeface="+mj-lt"/>
              <a:buAutoNum type="arabicPeriod"/>
            </a:pPr>
            <a:r>
              <a:rPr lang="en-US" dirty="0" smtClean="0"/>
              <a:t>We really like the draft design that you prepared in such a short period of time, and we look forward to working on this with you!</a:t>
            </a:r>
          </a:p>
          <a:p>
            <a:pPr marL="342900" indent="-342900">
              <a:buFont typeface="+mj-lt"/>
              <a:buAutoNum type="arabicPeriod"/>
            </a:pPr>
            <a:r>
              <a:rPr lang="en-US" smtClean="0"/>
              <a:t>We </a:t>
            </a:r>
            <a:r>
              <a:rPr lang="en-US" dirty="0" smtClean="0"/>
              <a:t>would like to use the Brown color from our website, which is #B0A171.  Would like your suggestion on complimentary colors for the other ribbons (maybe grey tones)</a:t>
            </a:r>
            <a:endParaRPr lang="en-US" dirty="0"/>
          </a:p>
          <a:p>
            <a:pPr marL="342900" indent="-342900">
              <a:buFont typeface="+mj-lt"/>
              <a:buAutoNum type="arabicPeriod"/>
            </a:pPr>
            <a:r>
              <a:rPr lang="en-US" dirty="0" smtClean="0"/>
              <a:t>We like your design choices for the text beneath each product.  Every item should have a dimension, and the dimension should be beneath the descriptions.</a:t>
            </a:r>
          </a:p>
          <a:p>
            <a:pPr marL="342900" indent="-342900">
              <a:buFont typeface="+mj-lt"/>
              <a:buAutoNum type="arabicPeriod"/>
            </a:pPr>
            <a:r>
              <a:rPr lang="en-US" dirty="0" smtClean="0"/>
              <a:t>No pricing is required, as this is a “look book” and not a catalogue</a:t>
            </a:r>
          </a:p>
          <a:p>
            <a:pPr marL="342900" indent="-342900">
              <a:buFont typeface="+mj-lt"/>
              <a:buAutoNum type="arabicPeriod"/>
            </a:pPr>
            <a:r>
              <a:rPr lang="en-US" dirty="0" smtClean="0"/>
              <a:t>Our contact details if you need to reach us outside of the platform are</a:t>
            </a:r>
          </a:p>
          <a:p>
            <a:pPr lvl="1"/>
            <a:r>
              <a:rPr lang="en-US" dirty="0" smtClean="0"/>
              <a:t>Nick </a:t>
            </a:r>
            <a:r>
              <a:rPr lang="en-US" dirty="0" err="1" smtClean="0"/>
              <a:t>Geimer</a:t>
            </a:r>
            <a:endParaRPr lang="en-US" dirty="0" smtClean="0"/>
          </a:p>
          <a:p>
            <a:pPr lvl="1"/>
            <a:r>
              <a:rPr lang="en-US" dirty="0" smtClean="0">
                <a:hlinkClick r:id="rId2"/>
              </a:rPr>
              <a:t>accounts@plaidcabbageinteriors.com</a:t>
            </a:r>
            <a:endParaRPr lang="en-US" dirty="0" smtClean="0"/>
          </a:p>
          <a:p>
            <a:pPr lvl="1"/>
            <a:r>
              <a:rPr lang="en-US" dirty="0" smtClean="0"/>
              <a:t>+1 646 946 2298</a:t>
            </a:r>
          </a:p>
          <a:p>
            <a:pPr lvl="1"/>
            <a:r>
              <a:rPr lang="en-US" dirty="0" smtClean="0"/>
              <a:t>(We are in New York on Eastern Standard Time)</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1464" y="4244914"/>
            <a:ext cx="4180936" cy="2613085"/>
          </a:xfrm>
          <a:prstGeom prst="rect">
            <a:avLst/>
          </a:prstGeom>
        </p:spPr>
      </p:pic>
    </p:spTree>
    <p:extLst>
      <p:ext uri="{BB962C8B-B14F-4D97-AF65-F5344CB8AC3E}">
        <p14:creationId xmlns:p14="http://schemas.microsoft.com/office/powerpoint/2010/main" val="20020969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39055" y="459066"/>
            <a:ext cx="9218951" cy="48118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1618937" y="60896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633927" y="59397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148464" y="59397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597044" y="743880"/>
            <a:ext cx="2261017" cy="369332"/>
          </a:xfrm>
          <a:prstGeom prst="rect">
            <a:avLst/>
          </a:prstGeom>
          <a:noFill/>
        </p:spPr>
        <p:txBody>
          <a:bodyPr vert="horz" wrap="square" rtlCol="0" anchor="ctr" anchorCtr="0">
            <a:spAutoFit/>
          </a:bodyPr>
          <a:lstStyle/>
          <a:p>
            <a:pPr algn="ctr"/>
            <a:r>
              <a:rPr lang="en-US" dirty="0" smtClean="0"/>
              <a:t>Horns &amp; Skulls (p12)</a:t>
            </a:r>
            <a:endParaRPr lang="en-US" dirty="0"/>
          </a:p>
        </p:txBody>
      </p:sp>
      <p:sp>
        <p:nvSpPr>
          <p:cNvPr id="9" name="TextBox 8"/>
          <p:cNvSpPr txBox="1"/>
          <p:nvPr/>
        </p:nvSpPr>
        <p:spPr>
          <a:xfrm>
            <a:off x="6538823" y="751375"/>
            <a:ext cx="3502324" cy="369332"/>
          </a:xfrm>
          <a:prstGeom prst="rect">
            <a:avLst/>
          </a:prstGeom>
          <a:noFill/>
        </p:spPr>
        <p:txBody>
          <a:bodyPr vert="horz" wrap="square" rtlCol="0" anchor="ctr" anchorCtr="0">
            <a:spAutoFit/>
          </a:bodyPr>
          <a:lstStyle/>
          <a:p>
            <a:pPr algn="ctr"/>
            <a:r>
              <a:rPr lang="en-US" dirty="0" smtClean="0"/>
              <a:t>Horns &amp; Skulls (p13) </a:t>
            </a:r>
            <a:endParaRPr lang="en-US" dirty="0"/>
          </a:p>
        </p:txBody>
      </p:sp>
      <p:sp>
        <p:nvSpPr>
          <p:cNvPr id="10" name="TextBox 9"/>
          <p:cNvSpPr txBox="1"/>
          <p:nvPr/>
        </p:nvSpPr>
        <p:spPr>
          <a:xfrm>
            <a:off x="1439055" y="5437587"/>
            <a:ext cx="9218951" cy="646331"/>
          </a:xfrm>
          <a:prstGeom prst="rect">
            <a:avLst/>
          </a:prstGeom>
          <a:noFill/>
        </p:spPr>
        <p:txBody>
          <a:bodyPr vert="horz" wrap="square" rtlCol="0" anchor="t" anchorCtr="0">
            <a:noAutofit/>
          </a:bodyPr>
          <a:lstStyle/>
          <a:p>
            <a:r>
              <a:rPr lang="en-US" dirty="0" smtClean="0"/>
              <a:t>Notes:</a:t>
            </a:r>
          </a:p>
          <a:p>
            <a:pPr marL="342900" indent="-342900">
              <a:buFont typeface="+mj-lt"/>
              <a:buAutoNum type="arabicPeriod"/>
            </a:pPr>
            <a:r>
              <a:rPr lang="en-US" dirty="0" smtClean="0"/>
              <a:t>Descriptions and dimensions have been uploaded to our website</a:t>
            </a:r>
          </a:p>
        </p:txBody>
      </p:sp>
    </p:spTree>
    <p:extLst>
      <p:ext uri="{BB962C8B-B14F-4D97-AF65-F5344CB8AC3E}">
        <p14:creationId xmlns:p14="http://schemas.microsoft.com/office/powerpoint/2010/main" val="4528800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39055" y="459066"/>
            <a:ext cx="9218951" cy="48118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1618937" y="60896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633927" y="59397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148464" y="59397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597044" y="743880"/>
            <a:ext cx="2261017" cy="369332"/>
          </a:xfrm>
          <a:prstGeom prst="rect">
            <a:avLst/>
          </a:prstGeom>
          <a:noFill/>
        </p:spPr>
        <p:txBody>
          <a:bodyPr vert="horz" wrap="square" rtlCol="0" anchor="ctr" anchorCtr="0">
            <a:spAutoFit/>
          </a:bodyPr>
          <a:lstStyle/>
          <a:p>
            <a:pPr algn="ctr"/>
            <a:r>
              <a:rPr lang="en-US" dirty="0" smtClean="0"/>
              <a:t>Décor (p14)</a:t>
            </a:r>
            <a:endParaRPr lang="en-US" dirty="0"/>
          </a:p>
        </p:txBody>
      </p:sp>
      <p:sp>
        <p:nvSpPr>
          <p:cNvPr id="9" name="TextBox 8"/>
          <p:cNvSpPr txBox="1"/>
          <p:nvPr/>
        </p:nvSpPr>
        <p:spPr>
          <a:xfrm>
            <a:off x="6538823" y="751375"/>
            <a:ext cx="3502324" cy="369332"/>
          </a:xfrm>
          <a:prstGeom prst="rect">
            <a:avLst/>
          </a:prstGeom>
          <a:noFill/>
        </p:spPr>
        <p:txBody>
          <a:bodyPr vert="horz" wrap="square" rtlCol="0" anchor="ctr" anchorCtr="0">
            <a:spAutoFit/>
          </a:bodyPr>
          <a:lstStyle/>
          <a:p>
            <a:pPr algn="ctr"/>
            <a:r>
              <a:rPr lang="en-US" dirty="0" smtClean="0"/>
              <a:t>Skins &amp; Hides (p15) </a:t>
            </a:r>
            <a:endParaRPr lang="en-US" dirty="0"/>
          </a:p>
        </p:txBody>
      </p:sp>
      <p:sp>
        <p:nvSpPr>
          <p:cNvPr id="10" name="TextBox 9"/>
          <p:cNvSpPr txBox="1"/>
          <p:nvPr/>
        </p:nvSpPr>
        <p:spPr>
          <a:xfrm>
            <a:off x="1439055" y="5437587"/>
            <a:ext cx="9218951" cy="646331"/>
          </a:xfrm>
          <a:prstGeom prst="rect">
            <a:avLst/>
          </a:prstGeom>
          <a:noFill/>
        </p:spPr>
        <p:txBody>
          <a:bodyPr vert="horz" wrap="square" rtlCol="0" anchor="t" anchorCtr="0">
            <a:noAutofit/>
          </a:bodyPr>
          <a:lstStyle/>
          <a:p>
            <a:r>
              <a:rPr lang="en-US" dirty="0" smtClean="0"/>
              <a:t>Notes:</a:t>
            </a:r>
          </a:p>
          <a:p>
            <a:pPr marL="342900" indent="-342900">
              <a:buFont typeface="+mj-lt"/>
              <a:buAutoNum type="arabicPeriod"/>
            </a:pPr>
            <a:r>
              <a:rPr lang="en-US" dirty="0" smtClean="0"/>
              <a:t>Descriptions and dimensions have been uploaded to </a:t>
            </a:r>
            <a:r>
              <a:rPr lang="en-US" smtClean="0"/>
              <a:t>our website</a:t>
            </a:r>
            <a:endParaRPr lang="en-US" dirty="0" smtClean="0"/>
          </a:p>
        </p:txBody>
      </p:sp>
    </p:spTree>
    <p:extLst>
      <p:ext uri="{BB962C8B-B14F-4D97-AF65-F5344CB8AC3E}">
        <p14:creationId xmlns:p14="http://schemas.microsoft.com/office/powerpoint/2010/main" val="12342459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39055" y="459066"/>
            <a:ext cx="9218951" cy="48118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1618937" y="60896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633927" y="59397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148464" y="59397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597044" y="743880"/>
            <a:ext cx="2261017" cy="369332"/>
          </a:xfrm>
          <a:prstGeom prst="rect">
            <a:avLst/>
          </a:prstGeom>
          <a:noFill/>
        </p:spPr>
        <p:txBody>
          <a:bodyPr vert="horz" wrap="square" rtlCol="0" anchor="ctr" anchorCtr="0">
            <a:spAutoFit/>
          </a:bodyPr>
          <a:lstStyle/>
          <a:p>
            <a:pPr algn="ctr"/>
            <a:r>
              <a:rPr lang="en-US" dirty="0" smtClean="0"/>
              <a:t>Back Cover</a:t>
            </a:r>
            <a:endParaRPr lang="en-US" dirty="0"/>
          </a:p>
        </p:txBody>
      </p:sp>
      <p:sp>
        <p:nvSpPr>
          <p:cNvPr id="9" name="TextBox 8"/>
          <p:cNvSpPr txBox="1"/>
          <p:nvPr/>
        </p:nvSpPr>
        <p:spPr>
          <a:xfrm>
            <a:off x="7170649" y="751375"/>
            <a:ext cx="2261017" cy="369332"/>
          </a:xfrm>
          <a:prstGeom prst="rect">
            <a:avLst/>
          </a:prstGeom>
          <a:noFill/>
        </p:spPr>
        <p:txBody>
          <a:bodyPr vert="horz" wrap="square" rtlCol="0" anchor="ctr" anchorCtr="0">
            <a:spAutoFit/>
          </a:bodyPr>
          <a:lstStyle/>
          <a:p>
            <a:pPr algn="ctr"/>
            <a:r>
              <a:rPr lang="en-US" dirty="0" smtClean="0"/>
              <a:t>Front Cover</a:t>
            </a:r>
            <a:endParaRPr lang="en-US" dirty="0"/>
          </a:p>
        </p:txBody>
      </p:sp>
      <p:sp>
        <p:nvSpPr>
          <p:cNvPr id="10" name="TextBox 9"/>
          <p:cNvSpPr txBox="1"/>
          <p:nvPr/>
        </p:nvSpPr>
        <p:spPr>
          <a:xfrm>
            <a:off x="1439054" y="5437587"/>
            <a:ext cx="9218951" cy="646331"/>
          </a:xfrm>
          <a:prstGeom prst="rect">
            <a:avLst/>
          </a:prstGeom>
          <a:noFill/>
        </p:spPr>
        <p:txBody>
          <a:bodyPr vert="horz" wrap="square" rtlCol="0" anchor="t" anchorCtr="0">
            <a:noAutofit/>
          </a:bodyPr>
          <a:lstStyle/>
          <a:p>
            <a:r>
              <a:rPr lang="en-US" dirty="0" smtClean="0"/>
              <a:t>Notes:  attached are two images we like as potential images.  Either would need to be in Black &amp; White.  </a:t>
            </a:r>
          </a:p>
          <a:p>
            <a:r>
              <a:rPr lang="en-US" dirty="0"/>
              <a:t/>
            </a:r>
            <a:br>
              <a:rPr lang="en-US" dirty="0"/>
            </a:br>
            <a:r>
              <a:rPr lang="en-US" dirty="0" smtClean="0"/>
              <a:t>Which do you prefer?</a:t>
            </a:r>
          </a:p>
        </p:txBody>
      </p:sp>
      <p:sp>
        <p:nvSpPr>
          <p:cNvPr id="3" name="Rectangle 2"/>
          <p:cNvSpPr/>
          <p:nvPr/>
        </p:nvSpPr>
        <p:spPr>
          <a:xfrm>
            <a:off x="569195" y="1530810"/>
            <a:ext cx="11158537" cy="3139321"/>
          </a:xfrm>
          <a:prstGeom prst="rect">
            <a:avLst/>
          </a:prstGeom>
        </p:spPr>
        <p:txBody>
          <a:bodyPr wrap="square">
            <a:spAutoFit/>
          </a:bodyPr>
          <a:lstStyle/>
          <a:p>
            <a:r>
              <a:rPr lang="en-US" u="sng" dirty="0">
                <a:solidFill>
                  <a:srgbClr val="103CC0"/>
                </a:solidFill>
                <a:latin typeface="ArialMT" charset="0"/>
                <a:hlinkClick r:id="rId2" invalidUrl="http://www.shutterstock.com/cat.mhtml?lang=en&amp;language=en&amp;ref_site=photo&amp;search_source=search_form&amp;version=llv1&amp;anyorall=all&amp;safesearch=1&amp;use_local_boost=1&amp;autocomplete_id=&amp;search_tracking_id=3Ko0Ze3yH_JztO9CSnelcA&amp;searchterm=south africa landscapes sepia&amp;show_color_wheel=1&amp;orient=&amp;commercial_ok=&amp;media_type=images&amp;search_cat=&amp;searchtermx=&amp;photographer_name=&amp;people_gender=&amp;people_age=&amp;people_ethnicity=&amp;people_number=&amp;color=&amp;page=1&amp;inline=266866043"/>
              </a:rPr>
              <a:t>http://www.shutterstock.com/cat.mhtml?lang=en&amp;language=en&amp;ref_site=photo&amp;search_source=search_form&amp;version=llv1&amp;anyorall=all&amp;safesearch=1&amp;use_local_boost=1&amp;autocomplete_id=&amp;search_tracking_id=3Ko0Ze3yH_JztO9CSnelcA&amp;searchterm=south%20africa%20landscapes%20sepia&amp;show_color_wheel=1&amp;orient=&amp;commercial_ok=&amp;media_type=images&amp;search_cat=&amp;searchtermx=&amp;photographer_name=&amp;people_gender=&amp;people_age=&amp;people_ethnicity=&amp;people_number=&amp;color=&amp;page=1&amp;inline=266866043</a:t>
            </a:r>
            <a:endParaRPr lang="en-US" u="sng" dirty="0">
              <a:solidFill>
                <a:srgbClr val="1A1A1A"/>
              </a:solidFill>
              <a:latin typeface="ArialMT" charset="0"/>
              <a:hlinkClick r:id="rId3" invalidUrl="http://www.shutterstock.com/cat.mhtml?lang=en&amp;language=en&amp;ref_site=photo&amp;search_source=search_form&amp;version=llv1&amp;anyorall=all&amp;safesearch=1&amp;use_local_boost=1&amp;autocomplete_id=&amp;search_tracking_id=3Ko0Ze3yH_JztO9CSnelcA&amp;searchterm=south africa landscapes sepia&amp;show_color_wheel=1&amp;orient=&amp;commercial_ok=&amp;media_type=images&amp;search_cat=&amp;searchtermx=&amp;photographer_name=&amp;people_gender=&amp;people_age=&amp;people_ethnicity=&amp;people_number=&amp;color=&amp;page=1&amp;inline=266866043"/>
            </a:endParaRPr>
          </a:p>
          <a:p>
            <a:endParaRPr lang="en-US" dirty="0">
              <a:solidFill>
                <a:srgbClr val="1A1A1A"/>
              </a:solidFill>
              <a:latin typeface="ArialMT" charset="0"/>
            </a:endParaRPr>
          </a:p>
          <a:p>
            <a:r>
              <a:rPr lang="en-US" u="sng" dirty="0">
                <a:solidFill>
                  <a:srgbClr val="103CC0"/>
                </a:solidFill>
                <a:latin typeface="ArialMT" charset="0"/>
                <a:hlinkClick r:id="rId4" invalidUrl="http://www.shutterstock.com/cat.mhtml?lang=en&amp;language=en&amp;ref_site=photo&amp;search_source=search_form&amp;version=llv1&amp;anyorall=all&amp;safesearch=1&amp;use_local_boost=1&amp;autocomplete_id=&amp;search_tracking_id=3Ko0Ze3yH_JztO9CSnelcA&amp;searchterm=african safari landscapes&amp;show_color_wheel=1&amp;orient=&amp;commercial_ok=&amp;media_type=images&amp;search_cat=&amp;searchtermx=&amp;photographer_name=&amp;people_gender=&amp;people_age=&amp;people_ethnicity=&amp;people_number=&amp;color=&amp;page=1&amp;inline=65119855"/>
              </a:rPr>
              <a:t>http://www.shutterstock.com/cat.mhtml?lang=en&amp;language=en&amp;ref_site=photo&amp;search_source=search_form&amp;version=llv1&amp;anyorall=all&amp;safesearch=1&amp;use_local_boost=1&amp;autocomplete_id=&amp;search_tracking_id=3Ko0Ze3yH_JztO9CSnelcA&amp;searchterm=african%20safari%20landscapes&amp;show_color_wheel=1&amp;orient=&amp;commercial_ok=&amp;media_type=images&amp;search_cat=&amp;searchtermx=&amp;photographer_name=&amp;people_gender=&amp;people_age=&amp;people_ethnicity=&amp;people_number=&amp;color=&amp;page=1&amp;inline=65119855</a:t>
            </a:r>
            <a:endParaRPr lang="en-US" dirty="0"/>
          </a:p>
        </p:txBody>
      </p:sp>
    </p:spTree>
    <p:extLst>
      <p:ext uri="{BB962C8B-B14F-4D97-AF65-F5344CB8AC3E}">
        <p14:creationId xmlns:p14="http://schemas.microsoft.com/office/powerpoint/2010/main" val="11752884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39055" y="459066"/>
            <a:ext cx="9218951" cy="48118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1618937" y="60896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633927" y="59397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148464" y="59397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597044" y="743880"/>
            <a:ext cx="2261017" cy="369332"/>
          </a:xfrm>
          <a:prstGeom prst="rect">
            <a:avLst/>
          </a:prstGeom>
          <a:noFill/>
        </p:spPr>
        <p:txBody>
          <a:bodyPr vert="horz" wrap="square" rtlCol="0" anchor="ctr" anchorCtr="0">
            <a:spAutoFit/>
          </a:bodyPr>
          <a:lstStyle/>
          <a:p>
            <a:pPr algn="ctr"/>
            <a:r>
              <a:rPr lang="en-US" dirty="0" smtClean="0"/>
              <a:t>About Us (p2)</a:t>
            </a:r>
            <a:endParaRPr lang="en-US" dirty="0"/>
          </a:p>
        </p:txBody>
      </p:sp>
      <p:sp>
        <p:nvSpPr>
          <p:cNvPr id="9" name="TextBox 8"/>
          <p:cNvSpPr txBox="1"/>
          <p:nvPr/>
        </p:nvSpPr>
        <p:spPr>
          <a:xfrm>
            <a:off x="6538823" y="751375"/>
            <a:ext cx="3502324" cy="369332"/>
          </a:xfrm>
          <a:prstGeom prst="rect">
            <a:avLst/>
          </a:prstGeom>
          <a:noFill/>
        </p:spPr>
        <p:txBody>
          <a:bodyPr vert="horz" wrap="square" rtlCol="0" anchor="ctr" anchorCtr="0">
            <a:spAutoFit/>
          </a:bodyPr>
          <a:lstStyle/>
          <a:p>
            <a:pPr algn="ctr"/>
            <a:r>
              <a:rPr lang="en-US" dirty="0" smtClean="0"/>
              <a:t>Indigenous    African    Design (p3) </a:t>
            </a:r>
            <a:endParaRPr lang="en-US" dirty="0"/>
          </a:p>
        </p:txBody>
      </p:sp>
      <p:sp>
        <p:nvSpPr>
          <p:cNvPr id="10" name="TextBox 9"/>
          <p:cNvSpPr txBox="1"/>
          <p:nvPr/>
        </p:nvSpPr>
        <p:spPr>
          <a:xfrm>
            <a:off x="1439055" y="5437587"/>
            <a:ext cx="9218951" cy="646331"/>
          </a:xfrm>
          <a:prstGeom prst="rect">
            <a:avLst/>
          </a:prstGeom>
          <a:noFill/>
        </p:spPr>
        <p:txBody>
          <a:bodyPr vert="horz" wrap="square" rtlCol="0" anchor="t" anchorCtr="0">
            <a:noAutofit/>
          </a:bodyPr>
          <a:lstStyle/>
          <a:p>
            <a:r>
              <a:rPr lang="en-US" dirty="0" smtClean="0"/>
              <a:t>Notes:</a:t>
            </a:r>
          </a:p>
          <a:p>
            <a:pPr marL="342900" indent="-342900">
              <a:buFont typeface="+mj-lt"/>
              <a:buAutoNum type="arabicPeriod"/>
            </a:pPr>
            <a:r>
              <a:rPr lang="en-US" dirty="0" smtClean="0"/>
              <a:t>Feel free to break up the p3 text with as many of the images that we’ve uploaded onto the </a:t>
            </a:r>
            <a:r>
              <a:rPr lang="en-US" dirty="0" err="1" smtClean="0"/>
              <a:t>designcrowd</a:t>
            </a:r>
            <a:r>
              <a:rPr lang="en-US" dirty="0" smtClean="0"/>
              <a:t> website as necessary</a:t>
            </a:r>
          </a:p>
        </p:txBody>
      </p:sp>
      <p:sp>
        <p:nvSpPr>
          <p:cNvPr id="13" name="TextBox 12"/>
          <p:cNvSpPr txBox="1"/>
          <p:nvPr/>
        </p:nvSpPr>
        <p:spPr>
          <a:xfrm>
            <a:off x="2663251" y="2555616"/>
            <a:ext cx="2261017" cy="369332"/>
          </a:xfrm>
          <a:prstGeom prst="rect">
            <a:avLst/>
          </a:prstGeom>
          <a:noFill/>
        </p:spPr>
        <p:txBody>
          <a:bodyPr vert="horz" wrap="square" rtlCol="0" anchor="ctr" anchorCtr="0">
            <a:spAutoFit/>
          </a:bodyPr>
          <a:lstStyle/>
          <a:p>
            <a:pPr algn="ctr"/>
            <a:r>
              <a:rPr lang="en-US" smtClean="0"/>
              <a:t>(See overleaf)</a:t>
            </a:r>
            <a:endParaRPr lang="en-US" dirty="0"/>
          </a:p>
        </p:txBody>
      </p:sp>
      <p:sp>
        <p:nvSpPr>
          <p:cNvPr id="14" name="TextBox 13"/>
          <p:cNvSpPr txBox="1"/>
          <p:nvPr/>
        </p:nvSpPr>
        <p:spPr>
          <a:xfrm>
            <a:off x="7159046" y="2521312"/>
            <a:ext cx="2261017" cy="369332"/>
          </a:xfrm>
          <a:prstGeom prst="rect">
            <a:avLst/>
          </a:prstGeom>
          <a:noFill/>
        </p:spPr>
        <p:txBody>
          <a:bodyPr vert="horz" wrap="square" rtlCol="0" anchor="ctr" anchorCtr="0">
            <a:spAutoFit/>
          </a:bodyPr>
          <a:lstStyle/>
          <a:p>
            <a:pPr algn="ctr"/>
            <a:r>
              <a:rPr lang="en-US" dirty="0" smtClean="0"/>
              <a:t>(See p5 of this </a:t>
            </a:r>
            <a:r>
              <a:rPr lang="en-US" dirty="0" err="1" smtClean="0"/>
              <a:t>preso</a:t>
            </a:r>
            <a:r>
              <a:rPr lang="en-US" dirty="0" smtClean="0"/>
              <a:t>)</a:t>
            </a:r>
            <a:endParaRPr lang="en-US" dirty="0"/>
          </a:p>
        </p:txBody>
      </p:sp>
    </p:spTree>
    <p:extLst>
      <p:ext uri="{BB962C8B-B14F-4D97-AF65-F5344CB8AC3E}">
        <p14:creationId xmlns:p14="http://schemas.microsoft.com/office/powerpoint/2010/main" val="1651917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 y="670617"/>
            <a:ext cx="1478280" cy="369332"/>
          </a:xfrm>
          <a:prstGeom prst="rect">
            <a:avLst/>
          </a:prstGeom>
          <a:noFill/>
        </p:spPr>
        <p:txBody>
          <a:bodyPr vert="horz" wrap="square" rtlCol="0" anchor="ctr" anchorCtr="0">
            <a:spAutoFit/>
          </a:bodyPr>
          <a:lstStyle/>
          <a:p>
            <a:pPr algn="ctr"/>
            <a:r>
              <a:rPr lang="en-US" dirty="0" smtClean="0"/>
              <a:t>Who we are</a:t>
            </a:r>
            <a:endParaRPr lang="en-US" dirty="0"/>
          </a:p>
        </p:txBody>
      </p:sp>
      <p:sp>
        <p:nvSpPr>
          <p:cNvPr id="12" name="TextBox 11"/>
          <p:cNvSpPr txBox="1"/>
          <p:nvPr/>
        </p:nvSpPr>
        <p:spPr>
          <a:xfrm>
            <a:off x="1874520" y="670618"/>
            <a:ext cx="8336280" cy="4952942"/>
          </a:xfrm>
          <a:prstGeom prst="rect">
            <a:avLst/>
          </a:prstGeom>
          <a:noFill/>
        </p:spPr>
        <p:txBody>
          <a:bodyPr vert="horz" wrap="square" rtlCol="0" anchor="ctr" anchorCtr="0">
            <a:noAutofit/>
          </a:bodyPr>
          <a:lstStyle/>
          <a:p>
            <a:r>
              <a:rPr lang="en-US" dirty="0" smtClean="0"/>
              <a:t>In 2013 we opened our first interior design and home furnishing business out of small store in Johannesburg, South Africa</a:t>
            </a:r>
            <a:r>
              <a:rPr lang="en-US" dirty="0"/>
              <a:t>. We became popular for blending modern American staples with an African twist.  Think plaid and zebra</a:t>
            </a:r>
            <a:r>
              <a:rPr lang="en-US" dirty="0" smtClean="0"/>
              <a:t>.  In no time, our clients referred their friends to “those American boys.” </a:t>
            </a:r>
          </a:p>
          <a:p>
            <a:endParaRPr lang="en-US" dirty="0"/>
          </a:p>
          <a:p>
            <a:r>
              <a:rPr lang="en-US" dirty="0" smtClean="0"/>
              <a:t>Over time we developed a network of trusted and reliable family-owned suppliers whose hand-made products stocked our shelves. Clients loved the thoughtful, authentic design, and we loved the quality.</a:t>
            </a:r>
          </a:p>
          <a:p>
            <a:endParaRPr lang="en-US" dirty="0"/>
          </a:p>
          <a:p>
            <a:r>
              <a:rPr lang="en-US" dirty="0" smtClean="0"/>
              <a:t>Now working and living in New York City, we have brought some of our favorite lighting, furniture and décor from these suppliers to the home &amp; hotel furnishings industry, as well as to designers and architects.  As you browse our 2016 collection, we hope that you, too, will be inspired by the Indigenous African Design showcased here.</a:t>
            </a:r>
          </a:p>
          <a:p>
            <a:endParaRPr lang="en-US" dirty="0"/>
          </a:p>
          <a:p>
            <a:endParaRPr lang="en-US" dirty="0" smtClean="0"/>
          </a:p>
          <a:p>
            <a:r>
              <a:rPr lang="en-US" dirty="0" smtClean="0"/>
              <a:t>INSERT NG SIGNATURE HERE			INSERT LR SIGNATURE HERE</a:t>
            </a: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10628" r="59782"/>
          <a:stretch/>
        </p:blipFill>
        <p:spPr>
          <a:xfrm rot="5400000">
            <a:off x="3290887" y="5119690"/>
            <a:ext cx="1057278" cy="1762125"/>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3550" y="1743074"/>
            <a:ext cx="2838450" cy="2128838"/>
          </a:xfrm>
          <a:prstGeom prst="rect">
            <a:avLst/>
          </a:prstGeom>
        </p:spPr>
      </p:pic>
    </p:spTree>
    <p:extLst>
      <p:ext uri="{BB962C8B-B14F-4D97-AF65-F5344CB8AC3E}">
        <p14:creationId xmlns:p14="http://schemas.microsoft.com/office/powerpoint/2010/main" val="11402520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98120" y="430525"/>
            <a:ext cx="1478280" cy="646331"/>
          </a:xfrm>
          <a:prstGeom prst="rect">
            <a:avLst/>
          </a:prstGeom>
          <a:noFill/>
        </p:spPr>
        <p:txBody>
          <a:bodyPr vert="horz" wrap="square" rtlCol="0" anchor="ctr" anchorCtr="0">
            <a:spAutoFit/>
          </a:bodyPr>
          <a:lstStyle/>
          <a:p>
            <a:pPr algn="ctr"/>
            <a:r>
              <a:rPr lang="en-US" dirty="0" smtClean="0"/>
              <a:t>Our Design Ethos</a:t>
            </a:r>
            <a:endParaRPr lang="en-US" dirty="0"/>
          </a:p>
        </p:txBody>
      </p:sp>
      <p:sp>
        <p:nvSpPr>
          <p:cNvPr id="12" name="TextBox 11"/>
          <p:cNvSpPr txBox="1"/>
          <p:nvPr/>
        </p:nvSpPr>
        <p:spPr>
          <a:xfrm>
            <a:off x="1874520" y="430525"/>
            <a:ext cx="8336280" cy="5958839"/>
          </a:xfrm>
          <a:prstGeom prst="rect">
            <a:avLst/>
          </a:prstGeom>
          <a:noFill/>
        </p:spPr>
        <p:txBody>
          <a:bodyPr vert="horz" wrap="square" rtlCol="0" anchor="ctr" anchorCtr="0">
            <a:noAutofit/>
          </a:bodyPr>
          <a:lstStyle/>
          <a:p>
            <a:r>
              <a:rPr lang="en-US" sz="1400" dirty="0" smtClean="0"/>
              <a:t>We created this collection in response to the dearth of quality, affordable African design being marketed and distributed in the US.  Search </a:t>
            </a:r>
            <a:r>
              <a:rPr lang="en-US" sz="1400" dirty="0"/>
              <a:t>“African design” on the web and you’re likely to be met with bold, bright color blocking and tribal motifs</a:t>
            </a:r>
            <a:r>
              <a:rPr lang="en-US" sz="1400" dirty="0" smtClean="0"/>
              <a:t>.  Search “safari” and you’re equally likely to find pith helmets and hunting rifles.  </a:t>
            </a:r>
            <a:endParaRPr lang="en-US" sz="1400" dirty="0"/>
          </a:p>
          <a:p>
            <a:endParaRPr lang="en-US" sz="1400" dirty="0"/>
          </a:p>
          <a:p>
            <a:r>
              <a:rPr lang="en-US" sz="1400" dirty="0" smtClean="0"/>
              <a:t>The well-done South African interiors we reference with our 2016 collection avoids both of these clichés.  We select items from partners who weave together European and African design ethos in a sophisticated way that avoid overt references to both European high design and African tribal art.  The result is a contemporary “safari chic” that is at once relaxed and inviting; cool and alive; that is neither colonial nor primitive, but indigenous.  Of Africa.</a:t>
            </a:r>
          </a:p>
          <a:p>
            <a:endParaRPr lang="en-US" sz="1400" dirty="0"/>
          </a:p>
          <a:p>
            <a:r>
              <a:rPr lang="en-US" sz="1400" dirty="0" smtClean="0"/>
              <a:t>100% of our products are organic, and made by hand in South Africa.  In addition to a variety of skulls and game skins, we use exotic indigenous materials such as feathers, ostrich eggs, leather, porcupine quills, suede, horns and ostrich shins to make lighting, furniture and décor that are not only functional, but statement pieces in their own right.  </a:t>
            </a:r>
          </a:p>
          <a:p>
            <a:endParaRPr lang="en-US" sz="1400" dirty="0"/>
          </a:p>
          <a:p>
            <a:r>
              <a:rPr lang="en-US" sz="1400" dirty="0" smtClean="0"/>
              <a:t>Our suppliers are required to and take pride in operating a sustainable </a:t>
            </a:r>
            <a:r>
              <a:rPr lang="en-US" sz="1400" dirty="0"/>
              <a:t>model of sourcing &amp; manufacturing: </a:t>
            </a:r>
            <a:endParaRPr lang="en-US" sz="1400" dirty="0" smtClean="0"/>
          </a:p>
          <a:p>
            <a:pPr marL="285750" indent="-285750">
              <a:buFont typeface="Arial" charset="0"/>
              <a:buChar char="•"/>
            </a:pPr>
            <a:r>
              <a:rPr lang="en-US" sz="1400" dirty="0" smtClean="0"/>
              <a:t>All animal products have been checked by independent regulators and are CITES approved (Convention on International Trade of Endangered Species)</a:t>
            </a:r>
          </a:p>
          <a:p>
            <a:pPr marL="285750" indent="-285750">
              <a:buFont typeface="Arial" charset="0"/>
              <a:buChar char="•"/>
            </a:pPr>
            <a:r>
              <a:rPr lang="en-US" sz="1400" dirty="0" smtClean="0"/>
              <a:t>All animal skulls have been sourced from game reserves where the animal has died in the wild, or been killed during a legislated cull</a:t>
            </a:r>
          </a:p>
          <a:p>
            <a:pPr marL="285750" indent="-285750">
              <a:buFont typeface="Arial" charset="0"/>
              <a:buChar char="•"/>
            </a:pPr>
            <a:r>
              <a:rPr lang="en-US" sz="1400" dirty="0" smtClean="0"/>
              <a:t>All </a:t>
            </a:r>
            <a:r>
              <a:rPr lang="en-US" sz="1400" dirty="0"/>
              <a:t>cow horns and leather have been sourced from farms whose primary business is raising cattle as a food source, and who sell the cow horns &amp; skins as a by-product of food </a:t>
            </a:r>
            <a:r>
              <a:rPr lang="en-US" sz="1400" dirty="0" smtClean="0"/>
              <a:t>production</a:t>
            </a:r>
          </a:p>
          <a:p>
            <a:endParaRPr lang="en-US" sz="1400" dirty="0"/>
          </a:p>
          <a:p>
            <a:r>
              <a:rPr lang="en-US" sz="1400" dirty="0"/>
              <a:t>The products </a:t>
            </a:r>
            <a:r>
              <a:rPr lang="en-US" sz="1400" dirty="0" smtClean="0"/>
              <a:t>in the pages that follow represent </a:t>
            </a:r>
            <a:r>
              <a:rPr lang="en-US" sz="1400" dirty="0"/>
              <a:t>some of the finest work from men and women </a:t>
            </a:r>
            <a:r>
              <a:rPr lang="en-US" sz="1400" dirty="0" smtClean="0"/>
              <a:t>who make </a:t>
            </a:r>
            <a:r>
              <a:rPr lang="en-US" sz="1400" dirty="0"/>
              <a:t>light appear to bend through a hand-stitched leather chandelier.  Who give discarded horns and skulls a new life as occasional lighting.  And who transform animal hides into objects of beauty in everyday living.  </a:t>
            </a:r>
            <a:r>
              <a:rPr lang="en-US" sz="1400" dirty="0" smtClean="0"/>
              <a:t>Their commitment to quality is matched by our commitment to ensure each artisan is paid </a:t>
            </a:r>
            <a:r>
              <a:rPr lang="en-US" sz="1400" dirty="0"/>
              <a:t>a living wage, and who </a:t>
            </a:r>
            <a:r>
              <a:rPr lang="en-US" sz="1400" dirty="0" smtClean="0"/>
              <a:t>benefits from a work environment </a:t>
            </a:r>
            <a:r>
              <a:rPr lang="en-US" sz="1400" dirty="0"/>
              <a:t>that is regularly examined by independent regulators. </a:t>
            </a:r>
          </a:p>
        </p:txBody>
      </p:sp>
      <p:sp>
        <p:nvSpPr>
          <p:cNvPr id="6" name="TextBox 5"/>
          <p:cNvSpPr txBox="1"/>
          <p:nvPr/>
        </p:nvSpPr>
        <p:spPr>
          <a:xfrm>
            <a:off x="198120" y="2707058"/>
            <a:ext cx="1478280" cy="646331"/>
          </a:xfrm>
          <a:prstGeom prst="rect">
            <a:avLst/>
          </a:prstGeom>
          <a:noFill/>
        </p:spPr>
        <p:txBody>
          <a:bodyPr vert="horz" wrap="square" rtlCol="0" anchor="ctr" anchorCtr="0">
            <a:spAutoFit/>
          </a:bodyPr>
          <a:lstStyle/>
          <a:p>
            <a:pPr algn="ctr"/>
            <a:r>
              <a:rPr lang="en-US" dirty="0" smtClean="0"/>
              <a:t>Our Business Principles </a:t>
            </a:r>
            <a:endParaRPr lang="en-US" dirty="0"/>
          </a:p>
        </p:txBody>
      </p:sp>
    </p:spTree>
    <p:extLst>
      <p:ext uri="{BB962C8B-B14F-4D97-AF65-F5344CB8AC3E}">
        <p14:creationId xmlns:p14="http://schemas.microsoft.com/office/powerpoint/2010/main" val="2995827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39055" y="459066"/>
            <a:ext cx="9218951" cy="48118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1618937" y="60896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633927" y="59397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148464" y="59397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597044" y="743880"/>
            <a:ext cx="2261017" cy="369332"/>
          </a:xfrm>
          <a:prstGeom prst="rect">
            <a:avLst/>
          </a:prstGeom>
          <a:noFill/>
        </p:spPr>
        <p:txBody>
          <a:bodyPr vert="horz" wrap="square" rtlCol="0" anchor="ctr" anchorCtr="0">
            <a:spAutoFit/>
          </a:bodyPr>
          <a:lstStyle/>
          <a:p>
            <a:pPr algn="ctr"/>
            <a:r>
              <a:rPr lang="en-US" dirty="0" smtClean="0"/>
              <a:t>Chandeliers (p4)</a:t>
            </a:r>
            <a:endParaRPr lang="en-US" dirty="0"/>
          </a:p>
        </p:txBody>
      </p:sp>
      <p:sp>
        <p:nvSpPr>
          <p:cNvPr id="9" name="TextBox 8"/>
          <p:cNvSpPr txBox="1"/>
          <p:nvPr/>
        </p:nvSpPr>
        <p:spPr>
          <a:xfrm>
            <a:off x="6538823" y="751375"/>
            <a:ext cx="3502324" cy="369332"/>
          </a:xfrm>
          <a:prstGeom prst="rect">
            <a:avLst/>
          </a:prstGeom>
          <a:noFill/>
        </p:spPr>
        <p:txBody>
          <a:bodyPr vert="horz" wrap="square" rtlCol="0" anchor="ctr" anchorCtr="0">
            <a:spAutoFit/>
          </a:bodyPr>
          <a:lstStyle/>
          <a:p>
            <a:pPr algn="ctr"/>
            <a:r>
              <a:rPr lang="en-US" dirty="0" smtClean="0"/>
              <a:t>Wall Art (p5) </a:t>
            </a:r>
            <a:endParaRPr lang="en-US" dirty="0"/>
          </a:p>
        </p:txBody>
      </p:sp>
      <p:sp>
        <p:nvSpPr>
          <p:cNvPr id="10" name="TextBox 9"/>
          <p:cNvSpPr txBox="1"/>
          <p:nvPr/>
        </p:nvSpPr>
        <p:spPr>
          <a:xfrm>
            <a:off x="1439055" y="5437587"/>
            <a:ext cx="9218951" cy="646331"/>
          </a:xfrm>
          <a:prstGeom prst="rect">
            <a:avLst/>
          </a:prstGeom>
          <a:noFill/>
        </p:spPr>
        <p:txBody>
          <a:bodyPr vert="horz" wrap="square" rtlCol="0" anchor="t" anchorCtr="0">
            <a:noAutofit/>
          </a:bodyPr>
          <a:lstStyle/>
          <a:p>
            <a:r>
              <a:rPr lang="en-US" dirty="0" smtClean="0"/>
              <a:t>Notes:</a:t>
            </a:r>
          </a:p>
          <a:p>
            <a:pPr marL="342900" indent="-342900">
              <a:buFont typeface="+mj-lt"/>
              <a:buAutoNum type="arabicPeriod"/>
            </a:pPr>
            <a:r>
              <a:rPr lang="en-US" dirty="0" smtClean="0"/>
              <a:t>The Chandeliers page you did in draft is fantastic.  Please check website for current text and dimensions</a:t>
            </a:r>
          </a:p>
          <a:p>
            <a:pPr marL="342900" indent="-342900">
              <a:buFont typeface="+mj-lt"/>
              <a:buAutoNum type="arabicPeriod"/>
            </a:pPr>
            <a:r>
              <a:rPr lang="en-US" dirty="0" smtClean="0"/>
              <a:t>Wall Art has five images.  Images and description have been uploaded onto our website</a:t>
            </a:r>
          </a:p>
        </p:txBody>
      </p:sp>
    </p:spTree>
    <p:extLst>
      <p:ext uri="{BB962C8B-B14F-4D97-AF65-F5344CB8AC3E}">
        <p14:creationId xmlns:p14="http://schemas.microsoft.com/office/powerpoint/2010/main" val="20865597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39055" y="459066"/>
            <a:ext cx="9218951" cy="48118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1618937" y="60896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633927" y="59397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148464" y="59397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597044" y="743880"/>
            <a:ext cx="2261017" cy="369332"/>
          </a:xfrm>
          <a:prstGeom prst="rect">
            <a:avLst/>
          </a:prstGeom>
          <a:noFill/>
        </p:spPr>
        <p:txBody>
          <a:bodyPr vert="horz" wrap="square" rtlCol="0" anchor="ctr" anchorCtr="0">
            <a:spAutoFit/>
          </a:bodyPr>
          <a:lstStyle/>
          <a:p>
            <a:pPr algn="ctr"/>
            <a:r>
              <a:rPr lang="en-US" dirty="0" smtClean="0"/>
              <a:t>Deluxe Lamps (p6)</a:t>
            </a:r>
            <a:endParaRPr lang="en-US" dirty="0"/>
          </a:p>
        </p:txBody>
      </p:sp>
      <p:sp>
        <p:nvSpPr>
          <p:cNvPr id="9" name="TextBox 8"/>
          <p:cNvSpPr txBox="1"/>
          <p:nvPr/>
        </p:nvSpPr>
        <p:spPr>
          <a:xfrm>
            <a:off x="6538823" y="751375"/>
            <a:ext cx="3502324" cy="369332"/>
          </a:xfrm>
          <a:prstGeom prst="rect">
            <a:avLst/>
          </a:prstGeom>
          <a:noFill/>
        </p:spPr>
        <p:txBody>
          <a:bodyPr vert="horz" wrap="square" rtlCol="0" anchor="ctr" anchorCtr="0">
            <a:spAutoFit/>
          </a:bodyPr>
          <a:lstStyle/>
          <a:p>
            <a:pPr algn="ctr"/>
            <a:r>
              <a:rPr lang="en-US" dirty="0" smtClean="0"/>
              <a:t>Deluxe Lamps (p7) </a:t>
            </a:r>
            <a:endParaRPr lang="en-US" dirty="0"/>
          </a:p>
        </p:txBody>
      </p:sp>
      <p:sp>
        <p:nvSpPr>
          <p:cNvPr id="10" name="TextBox 9"/>
          <p:cNvSpPr txBox="1"/>
          <p:nvPr/>
        </p:nvSpPr>
        <p:spPr>
          <a:xfrm>
            <a:off x="1439055" y="5437587"/>
            <a:ext cx="9218951" cy="646331"/>
          </a:xfrm>
          <a:prstGeom prst="rect">
            <a:avLst/>
          </a:prstGeom>
          <a:noFill/>
        </p:spPr>
        <p:txBody>
          <a:bodyPr vert="horz" wrap="square" rtlCol="0" anchor="t" anchorCtr="0">
            <a:noAutofit/>
          </a:bodyPr>
          <a:lstStyle/>
          <a:p>
            <a:r>
              <a:rPr lang="en-US" dirty="0" smtClean="0"/>
              <a:t>Notes:</a:t>
            </a:r>
          </a:p>
          <a:p>
            <a:pPr marL="342900" indent="-342900">
              <a:buFont typeface="+mj-lt"/>
              <a:buAutoNum type="arabicPeriod"/>
            </a:pPr>
            <a:r>
              <a:rPr lang="en-US" dirty="0" smtClean="0"/>
              <a:t>There are 5 Deluxe Lamps as on our website.  Please can you put 1 or 2 on the left-hand page, and 3 or 4 on the right-hand page?  Whichever you think looks better!</a:t>
            </a:r>
          </a:p>
        </p:txBody>
      </p:sp>
    </p:spTree>
    <p:extLst>
      <p:ext uri="{BB962C8B-B14F-4D97-AF65-F5344CB8AC3E}">
        <p14:creationId xmlns:p14="http://schemas.microsoft.com/office/powerpoint/2010/main" val="4490683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39055" y="459066"/>
            <a:ext cx="9218951" cy="48118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1618937" y="60896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633927" y="59397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148464" y="59397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597044" y="743880"/>
            <a:ext cx="2261017" cy="369332"/>
          </a:xfrm>
          <a:prstGeom prst="rect">
            <a:avLst/>
          </a:prstGeom>
          <a:noFill/>
        </p:spPr>
        <p:txBody>
          <a:bodyPr vert="horz" wrap="square" rtlCol="0" anchor="ctr" anchorCtr="0">
            <a:spAutoFit/>
          </a:bodyPr>
          <a:lstStyle/>
          <a:p>
            <a:pPr algn="ctr"/>
            <a:r>
              <a:rPr lang="en-US" dirty="0" smtClean="0"/>
              <a:t>Lamps (p8)</a:t>
            </a:r>
            <a:endParaRPr lang="en-US" dirty="0"/>
          </a:p>
        </p:txBody>
      </p:sp>
      <p:sp>
        <p:nvSpPr>
          <p:cNvPr id="9" name="TextBox 8"/>
          <p:cNvSpPr txBox="1"/>
          <p:nvPr/>
        </p:nvSpPr>
        <p:spPr>
          <a:xfrm>
            <a:off x="6538823" y="751375"/>
            <a:ext cx="3502324" cy="369332"/>
          </a:xfrm>
          <a:prstGeom prst="rect">
            <a:avLst/>
          </a:prstGeom>
          <a:noFill/>
        </p:spPr>
        <p:txBody>
          <a:bodyPr vert="horz" wrap="square" rtlCol="0" anchor="ctr" anchorCtr="0">
            <a:spAutoFit/>
          </a:bodyPr>
          <a:lstStyle/>
          <a:p>
            <a:pPr algn="ctr"/>
            <a:r>
              <a:rPr lang="en-US" dirty="0" smtClean="0"/>
              <a:t>Lamps (p9) </a:t>
            </a:r>
            <a:endParaRPr lang="en-US" dirty="0"/>
          </a:p>
        </p:txBody>
      </p:sp>
      <p:sp>
        <p:nvSpPr>
          <p:cNvPr id="10" name="TextBox 9"/>
          <p:cNvSpPr txBox="1"/>
          <p:nvPr/>
        </p:nvSpPr>
        <p:spPr>
          <a:xfrm>
            <a:off x="1439055" y="5437587"/>
            <a:ext cx="9218951" cy="646331"/>
          </a:xfrm>
          <a:prstGeom prst="rect">
            <a:avLst/>
          </a:prstGeom>
          <a:noFill/>
        </p:spPr>
        <p:txBody>
          <a:bodyPr vert="horz" wrap="square" rtlCol="0" anchor="t" anchorCtr="0">
            <a:noAutofit/>
          </a:bodyPr>
          <a:lstStyle/>
          <a:p>
            <a:r>
              <a:rPr lang="en-US" dirty="0" smtClean="0"/>
              <a:t>Notes:</a:t>
            </a:r>
          </a:p>
          <a:p>
            <a:pPr marL="342900" indent="-342900">
              <a:buFont typeface="+mj-lt"/>
              <a:buAutoNum type="arabicPeriod"/>
            </a:pPr>
            <a:r>
              <a:rPr lang="en-US" dirty="0" smtClean="0"/>
              <a:t>We like how you have featured one lamp in the draft (image/text), and then shown other lamps in smaller images &amp; text.  Would like to see this done on facing pages for all 10x of our standard lamp range</a:t>
            </a:r>
          </a:p>
        </p:txBody>
      </p:sp>
      <p:sp>
        <p:nvSpPr>
          <p:cNvPr id="11" name="TextBox 10"/>
          <p:cNvSpPr txBox="1"/>
          <p:nvPr/>
        </p:nvSpPr>
        <p:spPr>
          <a:xfrm rot="5400000">
            <a:off x="579197" y="2822069"/>
            <a:ext cx="3088986" cy="238359"/>
          </a:xfrm>
          <a:prstGeom prst="rect">
            <a:avLst/>
          </a:prstGeom>
          <a:noFill/>
        </p:spPr>
        <p:txBody>
          <a:bodyPr vert="vert270" wrap="square" rtlCol="0" anchor="ctr" anchorCtr="0">
            <a:noAutofit/>
          </a:bodyPr>
          <a:lstStyle/>
          <a:p>
            <a:pPr algn="ctr"/>
            <a:r>
              <a:rPr lang="en-US" dirty="0" smtClean="0"/>
              <a:t>Large </a:t>
            </a:r>
          </a:p>
          <a:p>
            <a:pPr algn="ctr"/>
            <a:endParaRPr lang="en-US" dirty="0"/>
          </a:p>
          <a:p>
            <a:pPr algn="ctr"/>
            <a:r>
              <a:rPr lang="en-US" dirty="0" smtClean="0"/>
              <a:t>Image</a:t>
            </a:r>
            <a:endParaRPr lang="en-US" dirty="0"/>
          </a:p>
        </p:txBody>
      </p:sp>
      <p:sp>
        <p:nvSpPr>
          <p:cNvPr id="12" name="TextBox 11"/>
          <p:cNvSpPr txBox="1"/>
          <p:nvPr/>
        </p:nvSpPr>
        <p:spPr>
          <a:xfrm>
            <a:off x="3129006" y="2665331"/>
            <a:ext cx="2261017" cy="369332"/>
          </a:xfrm>
          <a:prstGeom prst="rect">
            <a:avLst/>
          </a:prstGeom>
          <a:noFill/>
        </p:spPr>
        <p:txBody>
          <a:bodyPr vert="horz" wrap="square" rtlCol="0" anchor="ctr" anchorCtr="0">
            <a:spAutoFit/>
          </a:bodyPr>
          <a:lstStyle/>
          <a:p>
            <a:pPr algn="ctr"/>
            <a:r>
              <a:rPr lang="en-US" dirty="0" smtClean="0"/>
              <a:t>4x other lamps</a:t>
            </a:r>
            <a:endParaRPr lang="en-US" dirty="0"/>
          </a:p>
        </p:txBody>
      </p:sp>
      <p:sp>
        <p:nvSpPr>
          <p:cNvPr id="13" name="TextBox 12"/>
          <p:cNvSpPr txBox="1"/>
          <p:nvPr/>
        </p:nvSpPr>
        <p:spPr>
          <a:xfrm rot="5400000">
            <a:off x="8615834" y="2859856"/>
            <a:ext cx="3088986" cy="238359"/>
          </a:xfrm>
          <a:prstGeom prst="rect">
            <a:avLst/>
          </a:prstGeom>
          <a:noFill/>
        </p:spPr>
        <p:txBody>
          <a:bodyPr vert="vert270" wrap="square" rtlCol="0" anchor="ctr" anchorCtr="0">
            <a:noAutofit/>
          </a:bodyPr>
          <a:lstStyle/>
          <a:p>
            <a:pPr algn="ctr"/>
            <a:r>
              <a:rPr lang="en-US" dirty="0" smtClean="0"/>
              <a:t>Large </a:t>
            </a:r>
          </a:p>
          <a:p>
            <a:pPr algn="ctr"/>
            <a:endParaRPr lang="en-US" dirty="0"/>
          </a:p>
          <a:p>
            <a:pPr algn="ctr"/>
            <a:r>
              <a:rPr lang="en-US" dirty="0" smtClean="0"/>
              <a:t>Image</a:t>
            </a:r>
            <a:endParaRPr lang="en-US" dirty="0"/>
          </a:p>
        </p:txBody>
      </p:sp>
      <p:sp>
        <p:nvSpPr>
          <p:cNvPr id="14" name="TextBox 13"/>
          <p:cNvSpPr txBox="1"/>
          <p:nvPr/>
        </p:nvSpPr>
        <p:spPr>
          <a:xfrm>
            <a:off x="7225583" y="2703117"/>
            <a:ext cx="2261017" cy="369332"/>
          </a:xfrm>
          <a:prstGeom prst="rect">
            <a:avLst/>
          </a:prstGeom>
          <a:noFill/>
        </p:spPr>
        <p:txBody>
          <a:bodyPr vert="horz" wrap="square" rtlCol="0" anchor="ctr" anchorCtr="0">
            <a:spAutoFit/>
          </a:bodyPr>
          <a:lstStyle/>
          <a:p>
            <a:pPr algn="ctr"/>
            <a:r>
              <a:rPr lang="en-US" dirty="0" smtClean="0"/>
              <a:t>4x other lamps</a:t>
            </a:r>
            <a:endParaRPr lang="en-US" dirty="0"/>
          </a:p>
        </p:txBody>
      </p:sp>
    </p:spTree>
    <p:extLst>
      <p:ext uri="{BB962C8B-B14F-4D97-AF65-F5344CB8AC3E}">
        <p14:creationId xmlns:p14="http://schemas.microsoft.com/office/powerpoint/2010/main" val="16434415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439055" y="459066"/>
            <a:ext cx="9218951" cy="48118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ounded Rectangle 3"/>
          <p:cNvSpPr/>
          <p:nvPr/>
        </p:nvSpPr>
        <p:spPr>
          <a:xfrm>
            <a:off x="1618937" y="60896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1633927" y="59397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6148464" y="593977"/>
            <a:ext cx="4362137" cy="4512040"/>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597044" y="743880"/>
            <a:ext cx="2261017" cy="369332"/>
          </a:xfrm>
          <a:prstGeom prst="rect">
            <a:avLst/>
          </a:prstGeom>
          <a:noFill/>
        </p:spPr>
        <p:txBody>
          <a:bodyPr vert="horz" wrap="square" rtlCol="0" anchor="ctr" anchorCtr="0">
            <a:spAutoFit/>
          </a:bodyPr>
          <a:lstStyle/>
          <a:p>
            <a:pPr algn="ctr"/>
            <a:r>
              <a:rPr lang="en-US" dirty="0" smtClean="0"/>
              <a:t>Furniture (p10)</a:t>
            </a:r>
            <a:endParaRPr lang="en-US" dirty="0"/>
          </a:p>
        </p:txBody>
      </p:sp>
      <p:sp>
        <p:nvSpPr>
          <p:cNvPr id="9" name="TextBox 8"/>
          <p:cNvSpPr txBox="1"/>
          <p:nvPr/>
        </p:nvSpPr>
        <p:spPr>
          <a:xfrm>
            <a:off x="6538823" y="751375"/>
            <a:ext cx="3502324" cy="369332"/>
          </a:xfrm>
          <a:prstGeom prst="rect">
            <a:avLst/>
          </a:prstGeom>
          <a:noFill/>
        </p:spPr>
        <p:txBody>
          <a:bodyPr vert="horz" wrap="square" rtlCol="0" anchor="ctr" anchorCtr="0">
            <a:spAutoFit/>
          </a:bodyPr>
          <a:lstStyle/>
          <a:p>
            <a:pPr algn="ctr"/>
            <a:r>
              <a:rPr lang="en-US" dirty="0" smtClean="0"/>
              <a:t>Furniture (p11) </a:t>
            </a:r>
            <a:endParaRPr lang="en-US" dirty="0"/>
          </a:p>
        </p:txBody>
      </p:sp>
      <p:sp>
        <p:nvSpPr>
          <p:cNvPr id="10" name="TextBox 9"/>
          <p:cNvSpPr txBox="1"/>
          <p:nvPr/>
        </p:nvSpPr>
        <p:spPr>
          <a:xfrm>
            <a:off x="1439055" y="5437587"/>
            <a:ext cx="9218951" cy="646331"/>
          </a:xfrm>
          <a:prstGeom prst="rect">
            <a:avLst/>
          </a:prstGeom>
          <a:noFill/>
        </p:spPr>
        <p:txBody>
          <a:bodyPr vert="horz" wrap="square" rtlCol="0" anchor="t" anchorCtr="0">
            <a:noAutofit/>
          </a:bodyPr>
          <a:lstStyle/>
          <a:p>
            <a:r>
              <a:rPr lang="en-US" dirty="0" smtClean="0"/>
              <a:t>Notes:</a:t>
            </a:r>
          </a:p>
          <a:p>
            <a:pPr marL="342900" indent="-342900">
              <a:buFont typeface="+mj-lt"/>
              <a:buAutoNum type="arabicPeriod"/>
            </a:pPr>
            <a:r>
              <a:rPr lang="en-US" dirty="0" smtClean="0"/>
              <a:t>The draft design you did for all of our furniture items is great.  Please check website for final text and dimensions</a:t>
            </a:r>
          </a:p>
        </p:txBody>
      </p:sp>
    </p:spTree>
    <p:extLst>
      <p:ext uri="{BB962C8B-B14F-4D97-AF65-F5344CB8AC3E}">
        <p14:creationId xmlns:p14="http://schemas.microsoft.com/office/powerpoint/2010/main" val="10861891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455</TotalTime>
  <Words>1067</Words>
  <Application>Microsoft Macintosh PowerPoint</Application>
  <PresentationFormat>Widescreen</PresentationFormat>
  <Paragraphs>79</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ArialMT</vt:lpstr>
      <vt:lpstr>Calibri</vt:lpstr>
      <vt:lpstr>Calibri Light</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Nick Geimer</dc:creator>
  <cp:lastModifiedBy>Nick Geimer</cp:lastModifiedBy>
  <cp:revision>30</cp:revision>
  <dcterms:created xsi:type="dcterms:W3CDTF">2016-06-15T20:04:04Z</dcterms:created>
  <dcterms:modified xsi:type="dcterms:W3CDTF">2016-06-20T17:19:45Z</dcterms:modified>
</cp:coreProperties>
</file>